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4384000" cy="13716000"/>
  <p:notesSz cx="6858000" cy="9144000"/>
  <p:embeddedFontLst>
    <p:embeddedFont>
      <p:font typeface="Pretendard Regular"/>
      <p:regular r:id="rId16"/>
    </p:embeddedFont>
    <p:embeddedFont>
      <p:font typeface="Pretendard SemiBold"/>
      <p:bold r:id="rId17"/>
    </p:embeddedFont>
    <p:embeddedFont>
      <p:font typeface="paybooc ExtraBold"/>
      <p:bold r:id="rId18"/>
    </p:embeddedFont>
    <p:embeddedFont>
      <p:font typeface="Pretendard Medium"/>
      <p:bold r:id="rId19"/>
    </p:embeddedFont>
    <p:embeddedFont>
      <p:font typeface="Pretendard Bold"/>
      <p:bold r:id="rId20"/>
    </p:embeddedFont>
    <p:embeddedFont>
      <p:font typeface="Pretendard Light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35.png" Type="http://schemas.openxmlformats.org/officeDocument/2006/relationships/image"/><Relationship Id="rId7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15976600" y="5308600"/>
            <a:ext cx="12611100" cy="1261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0">
            <a:off x="-3683000" y="-8255000"/>
            <a:ext cx="12611100" cy="12611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92200" y="990600"/>
            <a:ext cx="4279900" cy="3937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66666"/>
                </a:solidFill>
                <a:latin typeface="Pretendard Regular"/>
                <a:ea typeface="Pretendard Regular"/>
                <a:cs typeface="Pretendard Regular"/>
              </a:rPr>
              <a:t>PROJECT3 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200" y="5778500"/>
            <a:ext cx="10909300" cy="1651000"/>
          </a:xfrm>
          <a:prstGeom prst="rect">
            <a:avLst/>
          </a:prstGeom>
        </p:spPr>
        <p:txBody>
          <a:bodyPr anchor="ctr" rtlCol="false" lIns="0" tIns="147105" rIns="0" bIns="147105"/>
          <a:lstStyle/>
          <a:p>
            <a:pPr algn="l" lvl="0">
              <a:lnSpc>
                <a:spcPct val="95449"/>
              </a:lnSpc>
            </a:pPr>
            <a:r>
              <a:rPr lang="en-US" sz="9266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PC방 통합 관리 시스템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5100" y="7391400"/>
            <a:ext cx="8877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99" b="false" i="false" u="none" strike="noStrike">
                <a:solidFill>
                  <a:srgbClr val="FFFFFF"/>
                </a:solidFill>
                <a:latin typeface="Pretendard Regular"/>
                <a:ea typeface="Pretendard Regular"/>
                <a:cs typeface="Pretendard Regular"/>
              </a:rPr>
              <a:t>문지하, 김예진, 안선우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39800" y="7632700"/>
            <a:ext cx="457200" cy="5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0" y="2857500"/>
            <a:ext cx="13258800" cy="13258800"/>
          </a:xfrm>
          <a:prstGeom prst="rect">
            <a:avLst/>
          </a:prstGeom>
          <a:effectLst>
            <a:outerShdw dir="2700000" dist="407840" blurRad="530192">
              <a:srgbClr val="000000">
                <a:alpha val="5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15976600" y="5435600"/>
            <a:ext cx="12611100" cy="1261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0">
            <a:off x="-3683000" y="-8255000"/>
            <a:ext cx="12611100" cy="12611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657600" y="6032500"/>
            <a:ext cx="170688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333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Thank you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522200"/>
            <a:ext cx="24384000" cy="1193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92200" y="990600"/>
            <a:ext cx="4279900" cy="3937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66666"/>
                </a:solidFill>
                <a:latin typeface="Pretendard Regular"/>
                <a:ea typeface="Pretendard Regular"/>
                <a:cs typeface="Pretendard Regular"/>
              </a:rPr>
              <a:t>PROJECT3 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68600" y="2794000"/>
            <a:ext cx="8420100" cy="2425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36703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ERD 설명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44900" y="35560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68600" y="5664200"/>
            <a:ext cx="8420100" cy="2425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73800" y="65278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메인화면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4900" y="64135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68600" y="8521700"/>
            <a:ext cx="8420100" cy="242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73800" y="93980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음식 구매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4900" y="92837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03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15900" y="2768600"/>
            <a:ext cx="8420100" cy="2425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421100" y="36449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이용권 구매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92200" y="35306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04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15900" y="5651500"/>
            <a:ext cx="8420100" cy="2425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421100" y="65278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패키지 구매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92200" y="64135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00 Table of 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800" y="1181100"/>
            <a:ext cx="3873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목차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15900" y="8521700"/>
            <a:ext cx="8420100" cy="2425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6421100" y="9398000"/>
            <a:ext cx="5372100" cy="838200"/>
          </a:xfrm>
          <a:prstGeom prst="rect">
            <a:avLst/>
          </a:prstGeom>
        </p:spPr>
        <p:txBody>
          <a:bodyPr anchor="ctr" rtlCol="false" lIns="0" tIns="40639" rIns="0" bIns="40639"/>
          <a:lstStyle/>
          <a:p>
            <a:pPr algn="l" lvl="0">
              <a:lnSpc>
                <a:spcPct val="99600"/>
              </a:lnSpc>
            </a:pPr>
            <a:r>
              <a:rPr lang="en-US" sz="469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주문 접수 화면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92200" y="9283700"/>
            <a:ext cx="1689100" cy="1079500"/>
          </a:xfrm>
          <a:prstGeom prst="rect">
            <a:avLst/>
          </a:prstGeom>
        </p:spPr>
        <p:txBody>
          <a:bodyPr anchor="ctr" rtlCol="false" lIns="0" tIns="52492" rIns="0" bIns="52492"/>
          <a:lstStyle/>
          <a:p>
            <a:pPr algn="ctr" lvl="0">
              <a:lnSpc>
                <a:spcPct val="99600"/>
              </a:lnSpc>
            </a:pPr>
            <a:r>
              <a:rPr lang="en-US" sz="6063" b="false" i="false" u="none" strike="noStrike">
                <a:solidFill>
                  <a:srgbClr val="4841B8"/>
                </a:solidFill>
                <a:latin typeface="Pretendard Bold"/>
                <a:ea typeface="Pretendard Bold"/>
                <a:cs typeface="Pretendard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687300" y="6959600"/>
            <a:ext cx="10185400" cy="237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87300" y="4381500"/>
            <a:ext cx="10185400" cy="237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87300" y="1803400"/>
            <a:ext cx="10185400" cy="2374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157200" y="2374900"/>
            <a:ext cx="4521200" cy="4826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271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회원 및 등급 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7200" y="2933700"/>
            <a:ext cx="9232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회원 &amp; 등급 : 회원은 하나의 등급을 가지며, 등급에 따라 할인율 결정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포인트 : 모든 결제 활동은 포인트 테이블에 기록되어 적립 및 등급 갱신에 활용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01 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00" y="1181100"/>
            <a:ext cx="3873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ERD 소개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157200" y="4749800"/>
            <a:ext cx="4521200" cy="4826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271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상품 요소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57200" y="5245100"/>
            <a:ext cx="9448800" cy="121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 테이블 : 메뉴 정보가 담겨 있으며, 구매 전 장바구니 테이블을 거쳐 임시저장 됨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이용권 테이블 : 시간 단위의 상품 정보를 관리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패키지 테이블 : 음식과 이용권을 결합한 복합 상품, 각각의 id를 참조하여 구성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7200" y="7264400"/>
            <a:ext cx="4521200" cy="4826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271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주문 및 결제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7200" y="7797800"/>
            <a:ext cx="94488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음식주문_헤더 테이블 : 특정 주문의 요약 정보를 하나의 레코드로 관리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음식주문_상세 테이블 : 개별 메뉴와 수량, 단가를 분리 저장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이용권구매내역 &amp; 패키지구매 테이블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2806700"/>
            <a:ext cx="9423400" cy="886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87300" y="9550400"/>
            <a:ext cx="10185400" cy="2374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157200" y="10058400"/>
            <a:ext cx="4521200" cy="4826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2714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주문 접수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7200" y="10553700"/>
            <a:ext cx="948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158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주문접수 테이블 : 음식, 이용권, 패키지라는 서로 다른 구매 내역을 참조_id와 주문유형을 통해 하나의 테이블로 수렴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611100" y="8928100"/>
            <a:ext cx="9486900" cy="288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11100" y="5803900"/>
            <a:ext cx="9486900" cy="288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11100" y="2667000"/>
            <a:ext cx="9486900" cy="2882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195300" y="35560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회원 정보 입력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95300" y="4267200"/>
            <a:ext cx="774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회원 번호, 회원명을 입력하여 등록된 회원의 정보를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02 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00" y="1181100"/>
            <a:ext cx="38735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메인 화면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22600" y="2667000"/>
            <a:ext cx="7137400" cy="9144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195300" y="66675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상품 조회 및 구매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95300" y="7378700"/>
            <a:ext cx="774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음식, 이용권, 패키지 조회 및 구매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95300" y="97409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주문 접수 확인 (직원용)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95300" y="10452100"/>
            <a:ext cx="774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접수된 주문의 상태를 변경할 수 있는 직원용 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03 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1181100"/>
            <a:ext cx="9423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상품 조회 및 구매 - 음식 구매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755900"/>
            <a:ext cx="9182100" cy="899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6985000"/>
            <a:ext cx="94869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88900" y="3848100"/>
            <a:ext cx="9486900" cy="288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73100" y="47498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메뉴 목록 표시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73100" y="5422900"/>
            <a:ext cx="7988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 테이블에서 판매 중인 모든 메뉴의 이름과 가격을 표시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73100" y="7658100"/>
            <a:ext cx="56642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장바구니 담기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35000" y="8280400"/>
            <a:ext cx="8077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사용자가 '장바구니 담기' 버튼을 누르면 장바구니 테이블에 데이터가 삽입됨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03 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1181100"/>
            <a:ext cx="9423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상품 조회 및 구매 - 음식 구매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3886200"/>
            <a:ext cx="10198100" cy="624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14300" y="8559800"/>
            <a:ext cx="100711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5422900"/>
            <a:ext cx="10071100" cy="288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2286000"/>
            <a:ext cx="10071100" cy="2882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385800" y="31750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장바구니 리스트 갱신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5800" y="3860800"/>
            <a:ext cx="8470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현재 회원이 장바구니 테이블에 임시로 담아둔 목록을 보여줌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800" y="62865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실시간 금액 산출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5800" y="6997700"/>
            <a:ext cx="774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할인율을 적용하여 최종 금액을 도출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5800" y="9156700"/>
            <a:ext cx="71882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주문 요청 전송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5800" y="9779000"/>
            <a:ext cx="101727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전체 결제 정보, 개별 메뉴 상세, 음식 접수 데이터가 생성되며 저장됨
장바구니는 비워지고 결제액에 따라 포인트가 적립됨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04 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1181100"/>
            <a:ext cx="9423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상품 조회 및 구매 - 이용권 구매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14300" y="8559800"/>
            <a:ext cx="10477500" cy="288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14300" y="5422900"/>
            <a:ext cx="104775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2286000"/>
            <a:ext cx="10477500" cy="288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85800" y="31750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이용권 목록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5800" y="3886200"/>
            <a:ext cx="8470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이용권 테이블에 등록된 상품명과 가격 정보를 출력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5800" y="62865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회원 등급별 혜택 적용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800" y="6997700"/>
            <a:ext cx="774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회원 정보를 바탕으로 할인율을 확인하여 결제창에 반영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5800" y="8915400"/>
            <a:ext cx="71882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구매 요청 전송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5800" y="9639300"/>
            <a:ext cx="10172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이용권구매내역 테이블에 회원, 이용권, 가격이 기록됨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주문접수 테이블에 'TICKET' 대기 건이 생성되어 직원용 화면에 나타남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결제 금액에 따른 포인트 적립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84400" y="2895600"/>
            <a:ext cx="8699500" cy="8991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05 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1181100"/>
            <a:ext cx="9423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상품 조회 및 구매 - 패키지 구매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14300" y="8559800"/>
            <a:ext cx="10477500" cy="288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14300" y="5422900"/>
            <a:ext cx="104775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2286000"/>
            <a:ext cx="10477500" cy="288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85800" y="29845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패키지 목록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60400" y="3606800"/>
            <a:ext cx="9321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패키지 테이블을 중심으로 음식과 이용권 테이블을 JOIN하여 패키지 상품 정보를 보여줌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5800" y="62865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타겟 마케팅 정보 활용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800" y="6972300"/>
            <a:ext cx="83693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연령대 데이터를 통해 사용자에게 적합한 인기 상품을 추천함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5800" y="9182100"/>
            <a:ext cx="71882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구매 요청 전송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5800" y="9893300"/>
            <a:ext cx="101727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구매 확정 시 패키지구매 테이블에 정보가 올라감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주문접수 데이터를 생성함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2794000"/>
            <a:ext cx="9131300" cy="9194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191A1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9800" y="800100"/>
            <a:ext cx="3835400" cy="393700"/>
          </a:xfrm>
          <a:prstGeom prst="rect">
            <a:avLst/>
          </a:prstGeom>
        </p:spPr>
        <p:txBody>
          <a:bodyPr anchor="ctr" rtlCol="false" lIns="0" tIns="34713" rIns="0" bIns="34713"/>
          <a:lstStyle/>
          <a:p>
            <a:pPr algn="l" lvl="0">
              <a:lnSpc>
                <a:spcPct val="99600"/>
              </a:lnSpc>
            </a:pPr>
            <a:r>
              <a:rPr lang="en-US" sz="2220" b="false" i="false" u="none" strike="noStrike">
                <a:solidFill>
                  <a:srgbClr val="555555"/>
                </a:solidFill>
                <a:latin typeface="paybooc ExtraBold"/>
                <a:ea typeface="paybooc ExtraBold"/>
                <a:cs typeface="paybooc ExtraBold"/>
              </a:rPr>
              <a:t>06 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9800" y="1181100"/>
            <a:ext cx="94234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415" b="false" i="false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주문 접수 화면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876300"/>
            <a:ext cx="88900" cy="1130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0" y="12738100"/>
            <a:ext cx="243840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14300" y="8559800"/>
            <a:ext cx="10477500" cy="288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14300" y="5422900"/>
            <a:ext cx="104775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14300" y="2286000"/>
            <a:ext cx="10477500" cy="288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85800" y="29464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통합 주문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5800" y="3644900"/>
            <a:ext cx="92583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주문접수 테이블에서 여러 구매 내역 테이블을 통합 조회</a:t>
            </a:r>
          </a:p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음식, 이용권, 패키지 주문을 시간순으로 나열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85800" y="6083300"/>
            <a:ext cx="54864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실시간 상태 업데이트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60400" y="6718300"/>
            <a:ext cx="8445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'상태 업데이트' 버튼을 누르면 주문접수 테이블의 상태 컬럼이 '대기', '처리중', '완료', '취소' 등으로 변경됨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5800" y="9398000"/>
            <a:ext cx="7188200" cy="584200"/>
          </a:xfrm>
          <a:prstGeom prst="rect">
            <a:avLst/>
          </a:prstGeom>
        </p:spPr>
        <p:txBody>
          <a:bodyPr anchor="ctr" rtlCol="false" lIns="0" tIns="37253" rIns="0" bIns="37253"/>
          <a:lstStyle/>
          <a:p>
            <a:pPr algn="l" lvl="0">
              <a:lnSpc>
                <a:spcPct val="99600"/>
              </a:lnSpc>
            </a:pPr>
            <a:r>
              <a:rPr lang="en-US" sz="3296" b="false" i="false" u="none" strike="noStrike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</a:rPr>
              <a:t>메모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5800" y="10020300"/>
            <a:ext cx="1017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1" indent="-342900" marL="342900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22" b="false" i="false" u="none" strike="noStrike">
                <a:solidFill>
                  <a:srgbClr val="FFFFFF"/>
                </a:solidFill>
                <a:latin typeface="Pretendard Light"/>
                <a:ea typeface="Pretendard Light"/>
                <a:cs typeface="Pretendard Light"/>
              </a:rPr>
              <a:t>특정 PC로의 배달 지시나 재고 부족 등 특이사항을 기록하여 DB에 남김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03400" y="2781300"/>
            <a:ext cx="9994900" cy="8851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92200" y="13055600"/>
            <a:ext cx="3035300" cy="342900"/>
          </a:xfrm>
          <a:prstGeom prst="rect">
            <a:avLst/>
          </a:prstGeom>
        </p:spPr>
        <p:txBody>
          <a:bodyPr anchor="ctr" rtlCol="false" lIns="0" tIns="24553" rIns="0" bIns="24553"/>
          <a:lstStyle/>
          <a:p>
            <a:pPr algn="l" lvl="0">
              <a:lnSpc>
                <a:spcPct val="99600"/>
              </a:lnSpc>
            </a:pPr>
            <a:r>
              <a:rPr lang="en-US" sz="1933" b="false" i="false" u="none" strike="noStrike">
                <a:solidFill>
                  <a:srgbClr val="6D65FF"/>
                </a:solidFill>
                <a:latin typeface="Pretendard SemiBold"/>
                <a:ea typeface="Pretendard SemiBold"/>
                <a:cs typeface="Pretendard SemiBold"/>
              </a:rPr>
              <a:t>K- Digital Training </a:t>
            </a:r>
            <a:r>
              <a:rPr lang="en-US" sz="1933" b="false" i="false" u="none" strike="noStrike">
                <a:solidFill>
                  <a:srgbClr val="666666"/>
                </a:solidFill>
                <a:latin typeface="Pretendard SemiBold"/>
                <a:ea typeface="Pretendard SemiBold"/>
                <a:cs typeface="Pretendard SemiBold"/>
              </a:rPr>
              <a:t>11기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